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8"/>
  </p:notesMasterIdLst>
  <p:sldIdLst>
    <p:sldId id="266" r:id="rId2"/>
    <p:sldId id="272" r:id="rId3"/>
    <p:sldId id="273" r:id="rId4"/>
    <p:sldId id="308" r:id="rId5"/>
    <p:sldId id="274" r:id="rId6"/>
    <p:sldId id="298" r:id="rId7"/>
    <p:sldId id="307" r:id="rId8"/>
    <p:sldId id="277" r:id="rId9"/>
    <p:sldId id="299" r:id="rId10"/>
    <p:sldId id="300" r:id="rId11"/>
    <p:sldId id="280" r:id="rId12"/>
    <p:sldId id="302" r:id="rId13"/>
    <p:sldId id="303" r:id="rId14"/>
    <p:sldId id="304" r:id="rId15"/>
    <p:sldId id="284" r:id="rId16"/>
    <p:sldId id="305" r:id="rId17"/>
    <p:sldId id="286" r:id="rId18"/>
    <p:sldId id="306" r:id="rId19"/>
    <p:sldId id="289" r:id="rId20"/>
    <p:sldId id="309" r:id="rId21"/>
    <p:sldId id="292" r:id="rId22"/>
    <p:sldId id="293" r:id="rId23"/>
    <p:sldId id="294" r:id="rId24"/>
    <p:sldId id="295" r:id="rId25"/>
    <p:sldId id="296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6305" autoAdjust="0"/>
  </p:normalViewPr>
  <p:slideViewPr>
    <p:cSldViewPr>
      <p:cViewPr varScale="1">
        <p:scale>
          <a:sx n="66" d="100"/>
          <a:sy n="66" d="100"/>
        </p:scale>
        <p:origin x="756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Working with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Git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&amp; GitHub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– </a:t>
            </a:r>
            <a:b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dirty="0" smtClean="0"/>
              <a:t>Git Branching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Creating a new </a:t>
            </a:r>
            <a:r>
              <a:rPr lang="en-IN" dirty="0" smtClean="0"/>
              <a:t>branch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IN" dirty="0"/>
              <a:t>command to create a new branch:</a:t>
            </a:r>
          </a:p>
          <a:p>
            <a:endParaRPr lang="en-IN" dirty="0"/>
          </a:p>
          <a:p>
            <a:endParaRPr lang="en-IN" sz="900" dirty="0"/>
          </a:p>
          <a:p>
            <a:r>
              <a:rPr lang="en-IN" dirty="0"/>
              <a:t>This creates a new pointer to the current commit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66800" y="2057400"/>
            <a:ext cx="777882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issue#45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0296" y="5509677"/>
            <a:ext cx="4263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two branches pointing into</a:t>
            </a:r>
          </a:p>
          <a:p>
            <a:r>
              <a:rPr lang="en-IN" dirty="0" smtClean="0"/>
              <a:t>the same series of commits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2733856" y="41148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25827" y="41148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9294527" y="41148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5649" y="3124200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152788" y="3733800"/>
            <a:ext cx="661003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38856" y="4572497"/>
            <a:ext cx="10869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30827" y="4544421"/>
            <a:ext cx="1663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194027" y="5546408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2011166" y="4963867"/>
            <a:ext cx="958761" cy="582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Deleting a </a:t>
            </a:r>
            <a:r>
              <a:rPr lang="en-IN" dirty="0" smtClean="0"/>
              <a:t>branch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 branch can be deleted using the following command: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39552" y="2204864"/>
            <a:ext cx="705678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 –d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issue#45</a:t>
            </a:r>
          </a:p>
        </p:txBody>
      </p:sp>
    </p:spTree>
    <p:extLst>
      <p:ext uri="{BB962C8B-B14F-4D97-AF65-F5344CB8AC3E}">
        <p14:creationId xmlns:p14="http://schemas.microsoft.com/office/powerpoint/2010/main" val="20921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Moreover, Git keeps a special pointer called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N" dirty="0"/>
              <a:t>, in order to track the current branch.</a:t>
            </a:r>
          </a:p>
          <a:p>
            <a:r>
              <a:rPr lang="en-IN" dirty="0"/>
              <a:t>Creating a new branch does not changes your current branch to the new one.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882808" y="3392367"/>
            <a:ext cx="642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N" dirty="0" smtClean="0"/>
              <a:t> pointer pointing towards the master branch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2367143" y="4567633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59114" y="4567633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8927814" y="4567633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68936" y="3577033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1786075" y="4186633"/>
            <a:ext cx="661003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72143" y="4986733"/>
            <a:ext cx="10869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64114" y="4986733"/>
            <a:ext cx="1663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1804" y="5501558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  <a:endCxn id="7" idx="1"/>
          </p:cNvCxnSpPr>
          <p:nvPr/>
        </p:nvCxnSpPr>
        <p:spPr>
          <a:xfrm flipV="1">
            <a:off x="1208943" y="4986733"/>
            <a:ext cx="1158200" cy="514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86768" y="2514600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>
            <a:off x="1703907" y="3124200"/>
            <a:ext cx="0" cy="495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Switching </a:t>
            </a:r>
            <a:r>
              <a:rPr lang="en-IN" dirty="0" smtClean="0"/>
              <a:t>Branches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255789"/>
            <a:ext cx="10160000" cy="2728913"/>
          </a:xfrm>
        </p:spPr>
        <p:txBody>
          <a:bodyPr/>
          <a:lstStyle/>
          <a:p>
            <a:r>
              <a:rPr lang="en-IN" dirty="0"/>
              <a:t>In order to switch to an existing branch, use the following command:</a:t>
            </a:r>
          </a:p>
          <a:p>
            <a:endParaRPr lang="en-IN" dirty="0"/>
          </a:p>
          <a:p>
            <a:endParaRPr lang="en-IN" sz="1600" dirty="0"/>
          </a:p>
          <a:p>
            <a:r>
              <a:rPr lang="en-IN" dirty="0"/>
              <a:t>This moves the HEAD to point to the testing branch.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171786" y="1724019"/>
            <a:ext cx="587382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 issue#45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582" y="5164492"/>
            <a:ext cx="643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N" dirty="0" smtClean="0"/>
              <a:t> pointer pointing towards the testing branch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2329986" y="390048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21957" y="390048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8890657" y="390048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31779" y="2909887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748918" y="3519487"/>
            <a:ext cx="661003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34986" y="4319587"/>
            <a:ext cx="10869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26957" y="4319587"/>
            <a:ext cx="1663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54647" y="4834412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  <a:endCxn id="8" idx="1"/>
          </p:cNvCxnSpPr>
          <p:nvPr/>
        </p:nvCxnSpPr>
        <p:spPr>
          <a:xfrm flipV="1">
            <a:off x="1171786" y="4319587"/>
            <a:ext cx="1158200" cy="514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326115" y="5638800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7" idx="1"/>
          </p:cNvCxnSpPr>
          <p:nvPr/>
        </p:nvCxnSpPr>
        <p:spPr>
          <a:xfrm flipH="1" flipV="1">
            <a:off x="1371600" y="5444012"/>
            <a:ext cx="954515" cy="499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Switching </a:t>
            </a:r>
            <a:r>
              <a:rPr lang="en-IN" dirty="0" smtClean="0"/>
              <a:t>Branches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176186"/>
            <a:ext cx="10160000" cy="2728913"/>
          </a:xfrm>
        </p:spPr>
        <p:txBody>
          <a:bodyPr/>
          <a:lstStyle/>
          <a:p>
            <a:r>
              <a:rPr lang="en-IN" dirty="0"/>
              <a:t>Let’s make some changes to the current branch.</a:t>
            </a:r>
          </a:p>
          <a:p>
            <a:r>
              <a:rPr lang="en-IN" dirty="0"/>
              <a:t>We will use the following command to create a new file and then commit the same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23073" y="1978567"/>
            <a:ext cx="6063527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newTest.md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-a -m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'added newTest.md file'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5231" y="2225766"/>
            <a:ext cx="4505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Because of this new change, the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issue#45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branch will move ahead, while the master still points to the commit on which </a:t>
            </a:r>
            <a:r>
              <a:rPr lang="en-I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check out was made</a:t>
            </a:r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641231" y="5505014"/>
            <a:ext cx="5066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Figure depicting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N" dirty="0" smtClean="0"/>
              <a:t> moving forward when a commit is made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4947139" y="4156001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05231" y="4165358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10130185" y="4165358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48661" y="3021908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1226" y="5235976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  <a:endCxn id="22" idx="1"/>
          </p:cNvCxnSpPr>
          <p:nvPr/>
        </p:nvCxnSpPr>
        <p:spPr>
          <a:xfrm flipV="1">
            <a:off x="1308365" y="4565094"/>
            <a:ext cx="659380" cy="670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055606" y="5389645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13" idx="3"/>
          </p:cNvCxnSpPr>
          <p:nvPr/>
        </p:nvCxnSpPr>
        <p:spPr>
          <a:xfrm flipH="1" flipV="1">
            <a:off x="2125504" y="5540776"/>
            <a:ext cx="930102" cy="153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</p:cNvCxnSpPr>
          <p:nvPr/>
        </p:nvCxnSpPr>
        <p:spPr>
          <a:xfrm>
            <a:off x="5765800" y="3631508"/>
            <a:ext cx="0" cy="53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41231" y="4572158"/>
            <a:ext cx="86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326425" y="4572158"/>
            <a:ext cx="82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967745" y="4156350"/>
            <a:ext cx="1905000" cy="8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7439te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endCxn id="9" idx="1"/>
          </p:cNvCxnSpPr>
          <p:nvPr/>
        </p:nvCxnSpPr>
        <p:spPr>
          <a:xfrm>
            <a:off x="3872745" y="4572158"/>
            <a:ext cx="1074394" cy="2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7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Switching </a:t>
            </a:r>
            <a:r>
              <a:rPr lang="en-IN" dirty="0" smtClean="0"/>
              <a:t>Branches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 switching back to the master branch, using the following command, you will see that the following has happened: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The HEAD pointer has moved back to point to the master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The files in your working directory have reverted back to a previous snapshot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next set of changes will now grow out of this branch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00200" y="3477986"/>
            <a:ext cx="5291487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Switching </a:t>
            </a:r>
            <a:r>
              <a:rPr lang="en-IN" dirty="0" smtClean="0"/>
              <a:t>Branches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4973480"/>
            <a:ext cx="649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Figure depicting movement of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N" dirty="0" smtClean="0"/>
              <a:t> pointer back to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 smtClean="0"/>
              <a:t> on checkout of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67096" y="312041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25188" y="3129774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10050142" y="3129774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47031" y="2144385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23063" y="4621202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  <a:endCxn id="17" idx="2"/>
          </p:cNvCxnSpPr>
          <p:nvPr/>
        </p:nvCxnSpPr>
        <p:spPr>
          <a:xfrm flipV="1">
            <a:off x="2840202" y="3938253"/>
            <a:ext cx="0" cy="682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926910" y="1085630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  <a:endCxn id="10" idx="0"/>
          </p:cNvCxnSpPr>
          <p:nvPr/>
        </p:nvCxnSpPr>
        <p:spPr>
          <a:xfrm>
            <a:off x="5744049" y="1695230"/>
            <a:ext cx="0" cy="449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61188" y="3536574"/>
            <a:ext cx="86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246382" y="3536574"/>
            <a:ext cx="82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887702" y="3120766"/>
            <a:ext cx="1905000" cy="8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7439te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7" idx="1"/>
          </p:cNvCxnSpPr>
          <p:nvPr/>
        </p:nvCxnSpPr>
        <p:spPr>
          <a:xfrm>
            <a:off x="3792702" y="3536574"/>
            <a:ext cx="1074394" cy="2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>
            <a:off x="5764170" y="2753985"/>
            <a:ext cx="0" cy="337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8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Divergent </a:t>
            </a:r>
            <a:r>
              <a:rPr lang="en-IN" dirty="0" smtClean="0"/>
              <a:t>History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Let’s now make some more changes to the current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/>
              <a:t> branch.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following command to add another file and commit.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will now create a divergent history for your project.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43000" y="2665941"/>
            <a:ext cx="7056784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newTest2.md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-a -m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'added newTest2.md file'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Divergent </a:t>
            </a:r>
            <a:r>
              <a:rPr lang="en-IN" dirty="0" smtClean="0"/>
              <a:t>History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041755" y="5424632"/>
            <a:ext cx="452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divergent history for a project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96046" y="365271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54138" y="366206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9979092" y="3662067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117289" y="1742398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117289" y="5714905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893014" y="5141523"/>
            <a:ext cx="805" cy="57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28600" y="1066800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490138" y="4068867"/>
            <a:ext cx="86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175332" y="4068867"/>
            <a:ext cx="82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096305" y="4323941"/>
            <a:ext cx="1905000" cy="8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7439te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  <a:endCxn id="20" idx="1"/>
          </p:cNvCxnSpPr>
          <p:nvPr/>
        </p:nvCxnSpPr>
        <p:spPr>
          <a:xfrm flipV="1">
            <a:off x="4001305" y="4071810"/>
            <a:ext cx="794741" cy="660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>
            <a:off x="3993394" y="3287103"/>
            <a:ext cx="802652" cy="784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3" idx="1"/>
          </p:cNvCxnSpPr>
          <p:nvPr/>
        </p:nvCxnSpPr>
        <p:spPr>
          <a:xfrm>
            <a:off x="1045739" y="1676400"/>
            <a:ext cx="1071550" cy="37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096305" y="2837828"/>
            <a:ext cx="1905000" cy="828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7451yu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893819" y="2400397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order to merge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issue#45</a:t>
            </a:r>
            <a:r>
              <a:rPr lang="en-IN" dirty="0" smtClean="0"/>
              <a:t> </a:t>
            </a:r>
            <a:r>
              <a:rPr lang="en-IN" dirty="0"/>
              <a:t>branch into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/>
              <a:t> branch, check out the branch into which the merging has to be done and then run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IN" dirty="0"/>
              <a:t>command: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</a:t>
            </a:r>
            <a:r>
              <a:rPr lang="en-IN" dirty="0"/>
              <a:t>this case, Git creates a new snapshot that is created as a result of 3-way merging and also, commits automatically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43000" y="2590800"/>
            <a:ext cx="7056784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master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Switched to branch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'master‘</a:t>
            </a:r>
          </a:p>
          <a:p>
            <a:endParaRPr lang="en-IN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merge issue#45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 made by the 'recursive' strategy.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bc.java | 1 +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file changed, 1 insertion(+)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Helps to work in isolation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It can orchestrate parallel development allowing developers to work on tasks simultaneously as part of a team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And parallel builds and testing ensure developers get the feedback they need quickly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Parallel tasks possible by creating multiple branches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While you wait for changes from one branch to be pulled by the owner, you may start your work on another branch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Merging in Git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1998230"/>
            <a:ext cx="327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 depicting a merge commit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44526" y="3640380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828526" y="3662067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10240526" y="3662067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90187" y="2148623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889388" y="5581028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i</a:t>
            </a:r>
            <a:r>
              <a:rPr lang="en-IN" sz="2000" dirty="0" smtClean="0">
                <a:solidFill>
                  <a:srgbClr val="C00000"/>
                </a:solidFill>
              </a:rPr>
              <a:t>ssue#45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721733" y="4984866"/>
            <a:ext cx="805" cy="573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83713" y="1065324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964526" y="3950067"/>
            <a:ext cx="86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412526" y="3950067"/>
            <a:ext cx="82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67388" y="4381817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7439te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523666" y="4008942"/>
            <a:ext cx="794741" cy="660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>
            <a:off x="4577874" y="3269713"/>
            <a:ext cx="766652" cy="658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71264" y="1674924"/>
            <a:ext cx="6474" cy="473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029874" y="2913676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7451yu</a:t>
            </a:r>
          </a:p>
        </p:txBody>
      </p:sp>
      <p:cxnSp>
        <p:nvCxnSpPr>
          <p:cNvPr id="41" name="Straight Arrow Connector 40"/>
          <p:cNvCxnSpPr>
            <a:stCxn id="23" idx="2"/>
          </p:cNvCxnSpPr>
          <p:nvPr/>
        </p:nvCxnSpPr>
        <p:spPr>
          <a:xfrm flipH="1">
            <a:off x="1375713" y="2758223"/>
            <a:ext cx="0" cy="80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83713" y="3564022"/>
            <a:ext cx="1584000" cy="57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9100te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endCxn id="29" idx="1"/>
          </p:cNvCxnSpPr>
          <p:nvPr/>
        </p:nvCxnSpPr>
        <p:spPr>
          <a:xfrm>
            <a:off x="2139624" y="4008943"/>
            <a:ext cx="827764" cy="660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3" idx="1"/>
          </p:cNvCxnSpPr>
          <p:nvPr/>
        </p:nvCxnSpPr>
        <p:spPr>
          <a:xfrm flipV="1">
            <a:off x="2135056" y="3201676"/>
            <a:ext cx="894818" cy="628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 </a:t>
            </a:r>
            <a:r>
              <a:rPr lang="en-IN" dirty="0" smtClean="0"/>
              <a:t>Conflicts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Scenario 1: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case two or more collaborators have worked on the same file, differently in two branches that are being merged, this will NOT raise a merge conflict.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Since there are no overlapping portions, automatic merging will be carried.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1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Scenario 2: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case two or more collaborators have worked on the same part of a file, differently in two branches that are being merged, this will raise a merge conflict.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so because there are overlapping area which have been changed by the two collaborators.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7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 </a:t>
            </a:r>
            <a:r>
              <a:rPr lang="en-IN" dirty="0" smtClean="0"/>
              <a:t>Conflicts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 scenario 2, running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IN" dirty="0"/>
              <a:t>command will result in an error being thrown, as shown below: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automatic merge commit process has been paused.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IN" dirty="0"/>
              <a:t>command to visualize the details of the merge conflict.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43000" y="2514600"/>
            <a:ext cx="97536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issue#45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Auto-merging abc.java </a:t>
            </a:r>
            <a:endParaRPr lang="en-IN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CONFLICT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(content): Merge conflict in abc.java </a:t>
            </a:r>
            <a:endParaRPr lang="en-IN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31468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 </a:t>
            </a:r>
            <a:r>
              <a:rPr lang="en-IN" dirty="0" smtClean="0"/>
              <a:t>Conflicts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57738" y="1600201"/>
            <a:ext cx="9962661" cy="2439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master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have unmerged paths.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Unmerged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paths: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 "git add &lt;file&gt;..." to mark resolution)</a:t>
            </a: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 modified: abc.java </a:t>
            </a:r>
            <a:endParaRPr lang="en-IN" b="1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added to commit (use "git add" and/or "git commit -a")</a:t>
            </a:r>
          </a:p>
        </p:txBody>
      </p:sp>
    </p:spTree>
    <p:extLst>
      <p:ext uri="{BB962C8B-B14F-4D97-AF65-F5344CB8AC3E}">
        <p14:creationId xmlns:p14="http://schemas.microsoft.com/office/powerpoint/2010/main" val="20979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Resolving Merge </a:t>
            </a:r>
            <a:r>
              <a:rPr lang="en-IN" dirty="0" smtClean="0"/>
              <a:t>Conflicts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Git adds standard conflict-resolution markers to the files with conflicts.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These markers can be visualised by opening the files and resolving them manually.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5400" y="2743200"/>
            <a:ext cx="9296400" cy="1585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&lt;&lt;&lt;&lt;&lt;&lt;&lt; </a:t>
            </a:r>
            <a:r>
              <a:rPr lang="en-IN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HEAD:abc.java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(“The area is: ” + area);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= = = = = =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(“The area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the triangle is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” + area);</a:t>
            </a:r>
          </a:p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&gt;&gt;&gt;&gt;&gt;&gt;&gt; issue#45:abc.java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Resolving Merge </a:t>
            </a:r>
            <a:r>
              <a:rPr lang="en-IN" dirty="0" smtClean="0"/>
              <a:t>Conflicts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top portion of the message (above </a:t>
            </a:r>
            <a:r>
              <a:rPr lang="en-IN" dirty="0">
                <a:solidFill>
                  <a:srgbClr val="C00000"/>
                </a:solidFill>
              </a:rPr>
              <a:t>======</a:t>
            </a:r>
            <a:r>
              <a:rPr lang="en-IN" dirty="0"/>
              <a:t>) represents the content of the file in the current branch (the one that you are trying to merge into).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Markers like </a:t>
            </a:r>
            <a:r>
              <a:rPr lang="en-IN" dirty="0">
                <a:solidFill>
                  <a:srgbClr val="C00000"/>
                </a:solidFill>
              </a:rPr>
              <a:t>&lt;&lt;&lt;&lt;&lt;&lt;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&gt;&gt;&gt;&gt;&gt;&gt;</a:t>
            </a:r>
            <a:r>
              <a:rPr lang="en-IN" dirty="0"/>
              <a:t> are added to represent the contents of the files in the current branch and other branch.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After resolving the changes in each of the conflicted file, run </a:t>
            </a:r>
            <a:r>
              <a:rPr lang="en-IN" dirty="0">
                <a:solidFill>
                  <a:srgbClr val="C00000"/>
                </a:solidFill>
              </a:rPr>
              <a:t>git add </a:t>
            </a:r>
            <a:r>
              <a:rPr lang="en-IN" dirty="0"/>
              <a:t>on each of the file to mark it as resolved. Moving the file to staging area will mark it as resolved.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2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Use the </a:t>
            </a:r>
            <a:r>
              <a:rPr lang="en-IN" dirty="0" err="1"/>
              <a:t>mergetool</a:t>
            </a:r>
            <a:r>
              <a:rPr lang="en-IN" dirty="0"/>
              <a:t> or </a:t>
            </a:r>
            <a:r>
              <a:rPr lang="en-IN" dirty="0" err="1"/>
              <a:t>opendiff</a:t>
            </a:r>
            <a:r>
              <a:rPr lang="en-IN" dirty="0"/>
              <a:t> tool to resolve the conflict manually using visual interface.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Working with Git &amp; GitHub – </a:t>
            </a:r>
            <a:endParaRPr lang="en-IN" dirty="0" smtClean="0"/>
          </a:p>
          <a:p>
            <a:r>
              <a:rPr lang="en-IN" dirty="0" smtClean="0"/>
              <a:t>Git Workflow – Pull Based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Since Git stores data as a series of snapshots and not as a series of change sets – it is able to provide support for branching more efficiently as compared to other VCS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/>
              <a:t>When a commit is done,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 pointer to the snapshot of the staged content is stored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pointer object also contains author’s name and email address, commit message, and pointer to the commit(s) immediately before the current commit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Zero parents for the initial commit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One parent for a normal commit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Multiple parents for a commit resulting from a merge of two or more branches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84502" y="5447261"/>
            <a:ext cx="374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a commit and its tree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854598" y="2515215"/>
            <a:ext cx="2610803" cy="1662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commit 	size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tree	9612hj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author	</a:t>
            </a:r>
            <a:r>
              <a:rPr lang="en-IN" sz="1600" dirty="0" err="1" smtClean="0">
                <a:solidFill>
                  <a:schemeClr val="tx1"/>
                </a:solidFill>
              </a:rPr>
              <a:t>leena</a:t>
            </a:r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</a:t>
            </a:r>
            <a:r>
              <a:rPr lang="en-IN" sz="1600" dirty="0" smtClean="0">
                <a:solidFill>
                  <a:schemeClr val="tx1"/>
                </a:solidFill>
              </a:rPr>
              <a:t>mail	leena@xyz.com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first commit to the project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3698" y="2515215"/>
            <a:ext cx="3045302" cy="1662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>
                <a:solidFill>
                  <a:schemeClr val="tx1"/>
                </a:solidFill>
              </a:rPr>
              <a:t>tree </a:t>
            </a:r>
            <a:r>
              <a:rPr lang="en-IN" dirty="0">
                <a:solidFill>
                  <a:schemeClr val="tx1"/>
                </a:solidFill>
              </a:rPr>
              <a:t>	size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blob</a:t>
            </a:r>
            <a:r>
              <a:rPr lang="en-IN" dirty="0">
                <a:solidFill>
                  <a:schemeClr val="tx1"/>
                </a:solidFill>
              </a:rPr>
              <a:t>	 6823ut readUs.txt</a:t>
            </a:r>
          </a:p>
          <a:p>
            <a:r>
              <a:rPr lang="en-IN" dirty="0">
                <a:solidFill>
                  <a:schemeClr val="tx1"/>
                </a:solidFill>
              </a:rPr>
              <a:t>blob 	 4521jj   license.txt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992300"/>
            <a:ext cx="17526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blob readUs.txt</a:t>
            </a:r>
          </a:p>
          <a:p>
            <a:pPr algn="ctr"/>
            <a:endParaRPr lang="en-IN" sz="1100" dirty="0"/>
          </a:p>
          <a:p>
            <a:pPr algn="ctr"/>
            <a:r>
              <a:rPr lang="en-IN" dirty="0" smtClean="0"/>
              <a:t>Graph project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801914" y="4343400"/>
            <a:ext cx="17526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blob license.txt</a:t>
            </a:r>
          </a:p>
          <a:p>
            <a:pPr algn="ctr"/>
            <a:endParaRPr lang="en-IN" sz="1000" dirty="0"/>
          </a:p>
          <a:p>
            <a:pPr algn="ctr"/>
            <a:r>
              <a:rPr lang="en-IN" dirty="0" smtClean="0"/>
              <a:t>GPL License 2.0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742384" y="2156769"/>
            <a:ext cx="83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6721gt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837548" y="214588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9612hj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278742" y="16229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6823ut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260598" y="39887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4521jj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 flipV="1">
            <a:off x="2590800" y="2449500"/>
            <a:ext cx="1602898" cy="89677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9" idx="3"/>
          </p:cNvCxnSpPr>
          <p:nvPr/>
        </p:nvCxnSpPr>
        <p:spPr>
          <a:xfrm flipH="1">
            <a:off x="2554514" y="3346272"/>
            <a:ext cx="1639184" cy="1454328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39000" y="3362245"/>
            <a:ext cx="162000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Let’s assume you have a directory containing three files, that you stage and then commit, using the commands given below: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12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 smtClean="0"/>
              <a:t>The </a:t>
            </a:r>
            <a:r>
              <a:rPr lang="en-IN" dirty="0"/>
              <a:t>Git repository will now contain the following </a:t>
            </a:r>
            <a:r>
              <a:rPr lang="en-IN" dirty="0" smtClean="0"/>
              <a:t>four </a:t>
            </a:r>
            <a:r>
              <a:rPr lang="en-IN" dirty="0"/>
              <a:t>objects: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Two </a:t>
            </a:r>
            <a:r>
              <a:rPr lang="en-IN" i="1" dirty="0"/>
              <a:t>blobs</a:t>
            </a:r>
            <a:r>
              <a:rPr lang="en-IN" dirty="0"/>
              <a:t> – each one representing the contents of one of the three files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One </a:t>
            </a:r>
            <a:r>
              <a:rPr lang="en-IN" i="1" dirty="0"/>
              <a:t>tree</a:t>
            </a:r>
            <a:r>
              <a:rPr lang="en-IN" dirty="0"/>
              <a:t> object that lists the contents of the directory and specifies which file names are stored as which blobs,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One </a:t>
            </a:r>
            <a:r>
              <a:rPr lang="en-IN" i="1" dirty="0"/>
              <a:t>commit</a:t>
            </a:r>
            <a:r>
              <a:rPr lang="en-IN" dirty="0"/>
              <a:t> with the pointer to the root tree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and all commit meta data.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43000" y="2514600"/>
            <a:ext cx="75608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IN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readUs.txt license.txt</a:t>
            </a:r>
            <a:endParaRPr lang="en-I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'Initial commit'</a:t>
            </a:r>
          </a:p>
        </p:txBody>
      </p:sp>
    </p:spTree>
    <p:extLst>
      <p:ext uri="{BB962C8B-B14F-4D97-AF65-F5344CB8AC3E}">
        <p14:creationId xmlns:p14="http://schemas.microsoft.com/office/powerpoint/2010/main" val="23292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84502" y="5447261"/>
            <a:ext cx="374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a commit and its tree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8854598" y="2515215"/>
            <a:ext cx="2610803" cy="1662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commit 	size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tree	9612hj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author	</a:t>
            </a:r>
            <a:r>
              <a:rPr lang="en-IN" sz="1600" dirty="0" err="1" smtClean="0">
                <a:solidFill>
                  <a:schemeClr val="tx1"/>
                </a:solidFill>
              </a:rPr>
              <a:t>leena</a:t>
            </a:r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</a:t>
            </a:r>
            <a:r>
              <a:rPr lang="en-IN" sz="1600" dirty="0" smtClean="0">
                <a:solidFill>
                  <a:schemeClr val="tx1"/>
                </a:solidFill>
              </a:rPr>
              <a:t>mail	leena@xyz.com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first commit to the project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3698" y="2515215"/>
            <a:ext cx="3045302" cy="1662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>
                <a:solidFill>
                  <a:schemeClr val="tx1"/>
                </a:solidFill>
              </a:rPr>
              <a:t>tree </a:t>
            </a:r>
            <a:r>
              <a:rPr lang="en-IN" dirty="0">
                <a:solidFill>
                  <a:schemeClr val="tx1"/>
                </a:solidFill>
              </a:rPr>
              <a:t>	size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blob</a:t>
            </a:r>
            <a:r>
              <a:rPr lang="en-IN" dirty="0">
                <a:solidFill>
                  <a:schemeClr val="tx1"/>
                </a:solidFill>
              </a:rPr>
              <a:t>	 6823ut readUs.txt</a:t>
            </a:r>
          </a:p>
          <a:p>
            <a:r>
              <a:rPr lang="en-IN" dirty="0">
                <a:solidFill>
                  <a:schemeClr val="tx1"/>
                </a:solidFill>
              </a:rPr>
              <a:t>blob 	 4521jj   license.txt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992300"/>
            <a:ext cx="17526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blob readUs.txt</a:t>
            </a:r>
          </a:p>
          <a:p>
            <a:pPr algn="ctr"/>
            <a:endParaRPr lang="en-IN" sz="1100" dirty="0"/>
          </a:p>
          <a:p>
            <a:pPr algn="ctr"/>
            <a:r>
              <a:rPr lang="en-IN" dirty="0" smtClean="0"/>
              <a:t>Graph project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801914" y="4343400"/>
            <a:ext cx="17526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blob license.txt</a:t>
            </a:r>
          </a:p>
          <a:p>
            <a:pPr algn="ctr"/>
            <a:endParaRPr lang="en-IN" sz="1000" dirty="0"/>
          </a:p>
          <a:p>
            <a:pPr algn="ctr"/>
            <a:r>
              <a:rPr lang="en-IN" dirty="0" smtClean="0"/>
              <a:t>GPL License 2.0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742384" y="2156769"/>
            <a:ext cx="83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6721gt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837548" y="214588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9612hj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278742" y="16229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6823ut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260598" y="39887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4521jj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 flipV="1">
            <a:off x="2590800" y="2449500"/>
            <a:ext cx="1602898" cy="89677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9" idx="3"/>
          </p:cNvCxnSpPr>
          <p:nvPr/>
        </p:nvCxnSpPr>
        <p:spPr>
          <a:xfrm flipH="1">
            <a:off x="2554514" y="3346272"/>
            <a:ext cx="1639184" cy="1454328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39000" y="3362245"/>
            <a:ext cx="1620000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45584" y="1506435"/>
            <a:ext cx="10160000" cy="2728913"/>
          </a:xfrm>
        </p:spPr>
        <p:txBody>
          <a:bodyPr/>
          <a:lstStyle/>
          <a:p>
            <a:r>
              <a:rPr lang="en-IN" dirty="0"/>
              <a:t>Subsequently, every next commit stores a pointer to the commit that came immediately before it.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210637" y="5744553"/>
            <a:ext cx="424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Commits and their parents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981200" y="4840639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C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412122" y="4840639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B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795551" y="4764439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A</a:t>
            </a:r>
            <a:endParaRPr lang="en-IN" dirty="0"/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 flipH="1">
            <a:off x="2853765" y="4140552"/>
            <a:ext cx="0" cy="700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48400" y="4140552"/>
            <a:ext cx="0" cy="72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53600" y="4064352"/>
            <a:ext cx="0" cy="72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83529" y="3240439"/>
            <a:ext cx="10869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75500" y="3240439"/>
            <a:ext cx="166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83612" y="2447645"/>
            <a:ext cx="2610803" cy="1662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commit 	size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tree	5190yt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parent</a:t>
            </a:r>
            <a:r>
              <a:rPr lang="en-IN" sz="1600" dirty="0">
                <a:solidFill>
                  <a:schemeClr val="tx1"/>
                </a:solidFill>
              </a:rPr>
              <a:t>	</a:t>
            </a:r>
            <a:r>
              <a:rPr lang="en-IN" sz="1600" dirty="0" smtClean="0">
                <a:solidFill>
                  <a:schemeClr val="tx1"/>
                </a:solidFill>
              </a:rPr>
              <a:t>4189tr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author	</a:t>
            </a:r>
            <a:r>
              <a:rPr lang="en-IN" sz="1600" dirty="0" err="1" smtClean="0">
                <a:solidFill>
                  <a:schemeClr val="tx1"/>
                </a:solidFill>
              </a:rPr>
              <a:t>bibi</a:t>
            </a:r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</a:t>
            </a:r>
            <a:r>
              <a:rPr lang="en-IN" sz="1600" dirty="0" smtClean="0">
                <a:solidFill>
                  <a:schemeClr val="tx1"/>
                </a:solidFill>
              </a:rPr>
              <a:t>mail	bibi@xyz.com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another commit to project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1398" y="208919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7341jt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5237798" y="2442201"/>
            <a:ext cx="2610803" cy="1662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commit 	size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tree	8642gu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parent</a:t>
            </a:r>
            <a:r>
              <a:rPr lang="en-IN" sz="1600" dirty="0">
                <a:solidFill>
                  <a:schemeClr val="tx1"/>
                </a:solidFill>
              </a:rPr>
              <a:t>	</a:t>
            </a:r>
            <a:r>
              <a:rPr lang="en-IN" sz="1600" dirty="0" smtClean="0">
                <a:solidFill>
                  <a:schemeClr val="tx1"/>
                </a:solidFill>
              </a:rPr>
              <a:t>6721gt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author	</a:t>
            </a:r>
            <a:r>
              <a:rPr lang="en-IN" sz="1600" dirty="0" err="1" smtClean="0">
                <a:solidFill>
                  <a:schemeClr val="tx1"/>
                </a:solidFill>
              </a:rPr>
              <a:t>miya</a:t>
            </a:r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</a:t>
            </a:r>
            <a:r>
              <a:rPr lang="en-IN" sz="1600" dirty="0" smtClean="0">
                <a:solidFill>
                  <a:schemeClr val="tx1"/>
                </a:solidFill>
              </a:rPr>
              <a:t>mail	miya@xyz.com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second commit to project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25584" y="208375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4189tr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780196" y="2339646"/>
            <a:ext cx="2610803" cy="1662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commit 	size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tree	9612hj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parent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author	</a:t>
            </a:r>
            <a:r>
              <a:rPr lang="en-IN" sz="1600" dirty="0" err="1" smtClean="0">
                <a:solidFill>
                  <a:schemeClr val="tx1"/>
                </a:solidFill>
              </a:rPr>
              <a:t>leena</a:t>
            </a:r>
            <a:endParaRPr lang="en-IN" sz="1600" dirty="0" smtClean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</a:t>
            </a:r>
            <a:r>
              <a:rPr lang="en-IN" sz="1600" dirty="0" smtClean="0">
                <a:solidFill>
                  <a:schemeClr val="tx1"/>
                </a:solidFill>
              </a:rPr>
              <a:t>mail	leena@xyz.com</a:t>
            </a:r>
          </a:p>
          <a:p>
            <a:endParaRPr lang="en-IN" sz="800" dirty="0">
              <a:solidFill>
                <a:schemeClr val="tx1"/>
              </a:solidFill>
            </a:endParaRPr>
          </a:p>
          <a:p>
            <a:r>
              <a:rPr lang="en-IN" sz="1600" dirty="0" smtClean="0">
                <a:solidFill>
                  <a:schemeClr val="tx1"/>
                </a:solidFill>
              </a:rPr>
              <a:t>first commit to the project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67982" y="1981200"/>
            <a:ext cx="83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6721gt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6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r>
              <a:rPr lang="en-IN" dirty="0"/>
              <a:t>A branch in Git is simply a light-weight, movable pointer to one of the commit object.</a:t>
            </a:r>
          </a:p>
          <a:p>
            <a:endParaRPr lang="en-IN" dirty="0"/>
          </a:p>
          <a:p>
            <a:r>
              <a:rPr lang="en-IN" dirty="0"/>
              <a:t>The default branch in Git is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/>
              <a:t> branch points to the last commit.</a:t>
            </a:r>
          </a:p>
          <a:p>
            <a:endParaRPr lang="en-IN" dirty="0"/>
          </a:p>
          <a:p>
            <a:r>
              <a:rPr lang="en-IN" dirty="0"/>
              <a:t>Every time a new commit is made, the </a:t>
            </a:r>
            <a:r>
              <a:rPr lang="en-I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IN" dirty="0"/>
              <a:t> branch pointer moves forward automatically.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Visualizing Branching in </a:t>
            </a:r>
            <a:r>
              <a:rPr lang="en-IN" dirty="0" smtClean="0"/>
              <a:t>Git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04042" y="1344033"/>
            <a:ext cx="470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a branch and its commit history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2507129" y="31242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6721gt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9100" y="31242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8956rt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9067800" y="3124200"/>
            <a:ext cx="1905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3178sy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87064" y="4953000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C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684371" y="4953000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B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9067800" y="4876800"/>
            <a:ext cx="1745129" cy="609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Snapshot A</a:t>
            </a:r>
            <a:endParaRPr lang="en-IN" dirty="0"/>
          </a:p>
        </p:txBody>
      </p:sp>
      <p:cxnSp>
        <p:nvCxnSpPr>
          <p:cNvPr id="14" name="Straight Arrow Connector 13"/>
          <p:cNvCxnSpPr>
            <a:stCxn id="7" idx="2"/>
            <a:endCxn id="10" idx="0"/>
          </p:cNvCxnSpPr>
          <p:nvPr/>
        </p:nvCxnSpPr>
        <p:spPr>
          <a:xfrm>
            <a:off x="3459629" y="3962400"/>
            <a:ext cx="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962400"/>
            <a:ext cx="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82200" y="3886200"/>
            <a:ext cx="0" cy="99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412129" y="3543300"/>
            <a:ext cx="10869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9" idx="1"/>
          </p:cNvCxnSpPr>
          <p:nvPr/>
        </p:nvCxnSpPr>
        <p:spPr>
          <a:xfrm>
            <a:off x="7404100" y="3543300"/>
            <a:ext cx="1663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08922" y="2133600"/>
            <a:ext cx="1634278" cy="609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rgbClr val="C00000"/>
                </a:solidFill>
              </a:rPr>
              <a:t>master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08922" y="1028700"/>
            <a:ext cx="1634278" cy="609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</a:rPr>
              <a:t>HEAD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>
            <a:off x="1926061" y="2743200"/>
            <a:ext cx="661003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2"/>
            <a:endCxn id="21" idx="0"/>
          </p:cNvCxnSpPr>
          <p:nvPr/>
        </p:nvCxnSpPr>
        <p:spPr>
          <a:xfrm>
            <a:off x="1926061" y="1638300"/>
            <a:ext cx="0" cy="495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5330</TotalTime>
  <Words>1333</Words>
  <Application>Microsoft Office PowerPoint</Application>
  <PresentationFormat>Widescreen</PresentationFormat>
  <Paragraphs>295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Working with Git &amp; GitHub –  Git Branching</vt:lpstr>
      <vt:lpstr>Need for Branching</vt:lpstr>
      <vt:lpstr>Branching in Git</vt:lpstr>
      <vt:lpstr>Visualizing Branching in Git</vt:lpstr>
      <vt:lpstr>Visualizing Branching in Git</vt:lpstr>
      <vt:lpstr>Visualizing Branching in Git</vt:lpstr>
      <vt:lpstr>Visualizing Branching in Git</vt:lpstr>
      <vt:lpstr>Visualizing Branching in Git</vt:lpstr>
      <vt:lpstr>Visualizing Branching in Git</vt:lpstr>
      <vt:lpstr>Creating a new branch</vt:lpstr>
      <vt:lpstr>Deleting a branch</vt:lpstr>
      <vt:lpstr>Visualizing Branching in Git</vt:lpstr>
      <vt:lpstr>Switching Branches</vt:lpstr>
      <vt:lpstr>Switching Branches</vt:lpstr>
      <vt:lpstr>Switching Branches</vt:lpstr>
      <vt:lpstr>Switching Branches</vt:lpstr>
      <vt:lpstr>Divergent History</vt:lpstr>
      <vt:lpstr>Divergent History</vt:lpstr>
      <vt:lpstr>Merging in Git</vt:lpstr>
      <vt:lpstr>Merging in Git</vt:lpstr>
      <vt:lpstr>Merge Conflicts</vt:lpstr>
      <vt:lpstr>Merge Conflicts</vt:lpstr>
      <vt:lpstr>Merge Conflicts</vt:lpstr>
      <vt:lpstr>Resolving Merge Conflicts</vt:lpstr>
      <vt:lpstr>Resolving Merge Conflicts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428</cp:revision>
  <dcterms:created xsi:type="dcterms:W3CDTF">2018-10-16T06:13:57Z</dcterms:created>
  <dcterms:modified xsi:type="dcterms:W3CDTF">2022-05-13T10:30:24Z</dcterms:modified>
</cp:coreProperties>
</file>